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81" r:id="rId8"/>
    <p:sldId id="285" r:id="rId9"/>
    <p:sldId id="287" r:id="rId10"/>
    <p:sldId id="288" r:id="rId11"/>
    <p:sldId id="286" r:id="rId12"/>
    <p:sldId id="262" r:id="rId13"/>
    <p:sldId id="263" r:id="rId14"/>
    <p:sldId id="264" r:id="rId15"/>
    <p:sldId id="265" r:id="rId16"/>
    <p:sldId id="266" r:id="rId17"/>
    <p:sldId id="292" r:id="rId18"/>
    <p:sldId id="295" r:id="rId19"/>
    <p:sldId id="290" r:id="rId20"/>
    <p:sldId id="296" r:id="rId21"/>
    <p:sldId id="291" r:id="rId22"/>
    <p:sldId id="293" r:id="rId23"/>
  </p:sldIdLst>
  <p:sldSz cx="12192000" cy="6858000"/>
  <p:notesSz cx="6858000" cy="9144000"/>
  <p:embeddedFontLst>
    <p:embeddedFont>
      <p:font typeface="Arial Black" panose="020B0A04020102020204" pitchFamily="34" charset="0"/>
      <p:bold r:id="rId25"/>
    </p:embeddedFont>
    <p:embeddedFont>
      <p:font typeface="Calibri" panose="020F0502020204030204" pitchFamily="34" charset="0"/>
      <p:regular r:id="rId26"/>
      <p:bold r:id="rId27"/>
      <p:italic r:id="rId28"/>
      <p:boldItalic r:id="rId29"/>
    </p:embeddedFont>
    <p:embeddedFont>
      <p:font typeface="Raleway Thin"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F3C119-7321-42C7-B803-63A0203A7EAF}">
  <a:tblStyle styleId="{BCF3C119-7321-42C7-B803-63A0203A7EA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24" y="72"/>
      </p:cViewPr>
      <p:guideLst>
        <p:guide orient="horz" pos="2160"/>
        <p:guide pos="384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836725" y="1698925"/>
            <a:ext cx="6690900" cy="2406300"/>
          </a:xfrm>
          <a:prstGeom prst="rect">
            <a:avLst/>
          </a:prstGeom>
          <a:gradFill>
            <a:gsLst>
              <a:gs pos="0">
                <a:srgbClr val="FFFFFF">
                  <a:alpha val="0"/>
                </a:srgbClr>
              </a:gs>
              <a:gs pos="2655">
                <a:srgbClr val="FFFFFF">
                  <a:alpha val="0"/>
                </a:srgbClr>
              </a:gs>
              <a:gs pos="15000">
                <a:srgbClr val="FFFFFF">
                  <a:alpha val="32941"/>
                </a:srgbClr>
              </a:gs>
              <a:gs pos="51000">
                <a:schemeClr val="lt1"/>
              </a:gs>
              <a:gs pos="94000">
                <a:srgbClr val="FFFFFF">
                  <a:alpha val="3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Submitted in the partial fulfillment for the award of the degree of</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BACHELOR OF ENGINEERING </a:t>
            </a:r>
            <a:endParaRPr sz="2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 IN</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Artificial Intelligence &amp; Machine Learning </a:t>
            </a:r>
            <a:endParaRPr sz="2400" b="0" i="0" u="none" strike="noStrike" cap="none">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595959"/>
                </a:solidFill>
                <a:latin typeface="Arial"/>
                <a:ea typeface="Arial"/>
                <a:cs typeface="Arial"/>
                <a:sym typeface="Arial"/>
              </a:rPr>
              <a:t>DISCOVER . </a:t>
            </a:r>
            <a:r>
              <a:rPr lang="en-US" sz="2000" b="1" i="0" u="none" strike="noStrike" cap="none" dirty="0">
                <a:solidFill>
                  <a:srgbClr val="C00000"/>
                </a:solidFill>
                <a:latin typeface="Arial"/>
                <a:ea typeface="Arial"/>
                <a:cs typeface="Arial"/>
                <a:sym typeface="Arial"/>
              </a:rPr>
              <a:t>LEARN</a:t>
            </a:r>
            <a:r>
              <a:rPr lang="en-US" sz="2000" b="1" i="0" u="none" strike="noStrike" cap="none" dirty="0">
                <a:solidFill>
                  <a:srgbClr val="595959"/>
                </a:solidFill>
                <a:latin typeface="Arial"/>
                <a:ea typeface="Arial"/>
                <a:cs typeface="Arial"/>
                <a:sym typeface="Arial"/>
              </a:rPr>
              <a:t> . EMPOWER</a:t>
            </a:r>
            <a:endParaRPr sz="1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657138" y="443068"/>
            <a:ext cx="84771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chemeClr val="dk1"/>
                </a:solidFill>
                <a:latin typeface="Arial Black"/>
                <a:ea typeface="Arial Black"/>
                <a:cs typeface="Arial Black"/>
                <a:sym typeface="Arial Black"/>
              </a:rPr>
              <a:t>Ace Your Blink Rate</a:t>
            </a:r>
            <a:endParaRPr sz="3000" b="0" i="0" u="none" strike="noStrike" cap="none">
              <a:solidFill>
                <a:schemeClr val="dk1"/>
              </a:solidFill>
              <a:latin typeface="Raleway Thin"/>
              <a:ea typeface="Raleway Thin"/>
              <a:cs typeface="Raleway Thin"/>
              <a:sym typeface="Raleway Thin"/>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sp>
        <p:nvSpPr>
          <p:cNvPr id="105" name="Google Shape;105;p14"/>
          <p:cNvSpPr txBox="1"/>
          <p:nvPr/>
        </p:nvSpPr>
        <p:spPr>
          <a:xfrm>
            <a:off x="1101803" y="4362643"/>
            <a:ext cx="437913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Submitted by: </a:t>
            </a:r>
            <a:endParaRPr sz="20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Calibri"/>
                <a:ea typeface="Calibri"/>
                <a:cs typeface="Calibri"/>
                <a:sym typeface="Calibri"/>
              </a:rPr>
              <a:t>Dandala</a:t>
            </a:r>
            <a:r>
              <a:rPr lang="en-US" sz="2000" b="0" i="0" u="none" strike="noStrike" cap="none" dirty="0">
                <a:solidFill>
                  <a:schemeClr val="dk1"/>
                </a:solidFill>
                <a:latin typeface="Calibri"/>
                <a:ea typeface="Calibri"/>
                <a:cs typeface="Calibri"/>
                <a:sym typeface="Calibri"/>
              </a:rPr>
              <a:t> Bhagath Reddy      : 18BCS6196</a:t>
            </a:r>
            <a:endParaRPr sz="2000" b="0" i="0" u="none" strike="noStrike" cap="none" dirty="0">
              <a:solidFill>
                <a:schemeClr val="dk1"/>
              </a:solidFill>
              <a:latin typeface="Calibri"/>
              <a:ea typeface="Calibri"/>
              <a:cs typeface="Calibri"/>
              <a:sym typeface="Calibri"/>
            </a:endParaRPr>
          </a:p>
          <a:p>
            <a:pPr lvl="0">
              <a:buSzPts val="2000"/>
            </a:pPr>
            <a:r>
              <a:rPr lang="en-US" sz="2000" b="0" i="0" u="none" strike="noStrike" cap="none" dirty="0" err="1">
                <a:solidFill>
                  <a:schemeClr val="dk1"/>
                </a:solidFill>
                <a:latin typeface="Calibri"/>
                <a:ea typeface="Calibri"/>
                <a:cs typeface="Calibri"/>
                <a:sym typeface="Calibri"/>
              </a:rPr>
              <a:t>Mulla</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Thanuj</a:t>
            </a:r>
            <a:r>
              <a:rPr lang="en-US" sz="2000" b="0" i="0" u="none" strike="noStrike" cap="none" dirty="0">
                <a:solidFill>
                  <a:schemeClr val="dk1"/>
                </a:solidFill>
                <a:latin typeface="Calibri"/>
                <a:ea typeface="Calibri"/>
                <a:cs typeface="Calibri"/>
                <a:sym typeface="Calibri"/>
              </a:rPr>
              <a:t> Kumar Reddy</a:t>
            </a:r>
            <a:r>
              <a:rPr lang="en-US" sz="2000" dirty="0">
                <a:solidFill>
                  <a:schemeClr val="dk1"/>
                </a:solidFill>
                <a:latin typeface="Calibri"/>
                <a:ea typeface="Calibri"/>
                <a:cs typeface="Calibri"/>
                <a:sym typeface="Calibri"/>
              </a:rPr>
              <a:t>: 18BCS6156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dirty="0" err="1">
                <a:solidFill>
                  <a:schemeClr val="dk1"/>
                </a:solidFill>
                <a:latin typeface="Calibri"/>
                <a:ea typeface="Calibri"/>
                <a:cs typeface="Calibri"/>
                <a:sym typeface="Calibri"/>
              </a:rPr>
              <a:t>Devendra</a:t>
            </a:r>
            <a:r>
              <a:rPr lang="en-US" sz="2000" dirty="0">
                <a:solidFill>
                  <a:schemeClr val="dk1"/>
                </a:solidFill>
                <a:latin typeface="Calibri"/>
                <a:ea typeface="Calibri"/>
                <a:cs typeface="Calibri"/>
                <a:sym typeface="Calibri"/>
              </a:rPr>
              <a:t> Reddy </a:t>
            </a:r>
            <a:r>
              <a:rPr lang="en-US" sz="2000" dirty="0" err="1">
                <a:solidFill>
                  <a:schemeClr val="dk1"/>
                </a:solidFill>
                <a:latin typeface="Calibri"/>
                <a:ea typeface="Calibri"/>
                <a:cs typeface="Calibri"/>
                <a:sym typeface="Calibri"/>
              </a:rPr>
              <a:t>Bakka</a:t>
            </a:r>
            <a:r>
              <a:rPr lang="en-US" sz="2000" dirty="0">
                <a:solidFill>
                  <a:schemeClr val="dk1"/>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 18BCS6175</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106" name="Google Shape;106;p14"/>
          <p:cNvSpPr txBox="1"/>
          <p:nvPr/>
        </p:nvSpPr>
        <p:spPr>
          <a:xfrm>
            <a:off x="7681250" y="4725655"/>
            <a:ext cx="290901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Under the Supervision of: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Mr. Prince Jain</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13182"/>
            <a:ext cx="10587351" cy="5173627"/>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sz="2700" dirty="0"/>
              <a:t>Trained to ignore the casual blinks that are under 1.2 sec make display light stable to avoid screen flickering </a:t>
            </a:r>
          </a:p>
          <a:p>
            <a:pPr marL="0" lvl="0" indent="0">
              <a:spcBef>
                <a:spcPts val="0"/>
              </a:spcBef>
              <a:buNone/>
            </a:pPr>
            <a:endParaRPr lang="en-US" sz="2700" dirty="0"/>
          </a:p>
          <a:p>
            <a:pPr marL="0" lvl="0" indent="0">
              <a:spcBef>
                <a:spcPts val="0"/>
              </a:spcBef>
              <a:buNone/>
            </a:pPr>
            <a:r>
              <a:rPr lang="en-US" sz="2700" dirty="0"/>
              <a:t>               Blink Time &gt; 2 seconds                           Blink Time &lt; 2 seconds</a:t>
            </a:r>
          </a:p>
          <a:p>
            <a:pPr marL="0" lvl="0" indent="0">
              <a:spcBef>
                <a:spcPts val="0"/>
              </a:spcBef>
              <a:buNone/>
            </a:pPr>
            <a:endParaRPr lang="en-US" sz="2400"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pic>
        <p:nvPicPr>
          <p:cNvPr id="5" name="Picture 3" descr="C:\Users\Administrator\Downloads\ezgif.com-gif-maker.gif"/>
          <p:cNvPicPr>
            <a:picLocks noChangeAspect="1" noChangeArrowheads="1" noCrop="1"/>
          </p:cNvPicPr>
          <p:nvPr/>
        </p:nvPicPr>
        <p:blipFill>
          <a:blip r:embed="rId3"/>
          <a:srcRect/>
          <a:stretch>
            <a:fillRect/>
          </a:stretch>
        </p:blipFill>
        <p:spPr bwMode="auto">
          <a:xfrm>
            <a:off x="999584" y="2795450"/>
            <a:ext cx="4673882" cy="2730705"/>
          </a:xfrm>
          <a:prstGeom prst="rect">
            <a:avLst/>
          </a:prstGeom>
          <a:noFill/>
        </p:spPr>
      </p:pic>
      <p:pic>
        <p:nvPicPr>
          <p:cNvPr id="3075" name="Picture 3" descr="C:\Users\Administrator\Downloads\ezgif.com-gif-maker (1).gif"/>
          <p:cNvPicPr>
            <a:picLocks noChangeAspect="1" noChangeArrowheads="1" noCrop="1"/>
          </p:cNvPicPr>
          <p:nvPr/>
        </p:nvPicPr>
        <p:blipFill>
          <a:blip r:embed="rId4"/>
          <a:srcRect/>
          <a:stretch>
            <a:fillRect/>
          </a:stretch>
        </p:blipFill>
        <p:spPr bwMode="auto">
          <a:xfrm>
            <a:off x="6557555" y="2736474"/>
            <a:ext cx="4538126" cy="279631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10890300" cy="50874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Count the total amount of time that you had not blink till last blink </a:t>
            </a:r>
          </a:p>
          <a:p>
            <a:pPr marL="0" lvl="0" indent="0">
              <a:spcBef>
                <a:spcPts val="0"/>
              </a:spcBef>
              <a:buNone/>
            </a:pPr>
            <a:r>
              <a:rPr lang="en-US" dirty="0"/>
              <a:t>set notifications to display an alert message to remind you to close your eyes </a:t>
            </a:r>
          </a:p>
          <a:p>
            <a:pPr marL="0" lvl="0" indent="0">
              <a:spcBef>
                <a:spcPts val="0"/>
              </a:spcBef>
              <a:buNone/>
            </a:pPr>
            <a:r>
              <a:rPr lang="en-US" dirty="0"/>
              <a:t>will gives a message while the user has not blinked in the last 13 seconds (as per the user settings)</a:t>
            </a:r>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r>
              <a:rPr lang="en-US" sz="2000" dirty="0"/>
              <a:t>                                                                                                                                 Pop up notification Reminder</a:t>
            </a:r>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11</a:t>
            </a:fld>
            <a:endParaRPr/>
          </a:p>
        </p:txBody>
      </p:sp>
      <p:pic>
        <p:nvPicPr>
          <p:cNvPr id="4100" name="Picture 4" descr="C:\Users\Administrator\Desktop\Screenshot (64)f.png"/>
          <p:cNvPicPr>
            <a:picLocks noChangeAspect="1" noChangeArrowheads="1"/>
          </p:cNvPicPr>
          <p:nvPr/>
        </p:nvPicPr>
        <p:blipFill>
          <a:blip r:embed="rId3"/>
          <a:srcRect/>
          <a:stretch>
            <a:fillRect/>
          </a:stretch>
        </p:blipFill>
        <p:spPr bwMode="auto">
          <a:xfrm>
            <a:off x="7295786" y="3343819"/>
            <a:ext cx="3932507" cy="157576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Objectives:</a:t>
            </a:r>
            <a:endParaRPr/>
          </a:p>
        </p:txBody>
      </p:sp>
      <p:sp>
        <p:nvSpPr>
          <p:cNvPr id="149" name="Google Shape;14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0" lvl="0" indent="0">
              <a:lnSpc>
                <a:spcPct val="115000"/>
              </a:lnSpc>
              <a:spcBef>
                <a:spcPts val="0"/>
              </a:spcBef>
              <a:buNone/>
            </a:pPr>
            <a:r>
              <a:rPr lang="en-US" dirty="0"/>
              <a:t>1. Detecting blinks using facial landmarks and </a:t>
            </a:r>
            <a:r>
              <a:rPr lang="en-US" dirty="0" err="1"/>
              <a:t>OpenCV</a:t>
            </a:r>
            <a:r>
              <a:rPr lang="en-US" dirty="0"/>
              <a:t> python for Eye blink detection</a:t>
            </a:r>
            <a:endParaRPr/>
          </a:p>
          <a:p>
            <a:pPr marL="0" lvl="0" indent="0">
              <a:lnSpc>
                <a:spcPct val="115000"/>
              </a:lnSpc>
              <a:spcBef>
                <a:spcPts val="0"/>
              </a:spcBef>
              <a:buNone/>
            </a:pPr>
            <a:r>
              <a:rPr lang="en-US" dirty="0"/>
              <a:t>2 Facial landmark detection to localize eyes and find Eye Aspect Ratio(EAR)​</a:t>
            </a:r>
            <a:endParaRPr/>
          </a:p>
          <a:p>
            <a:pPr marL="0" lvl="0" indent="0">
              <a:lnSpc>
                <a:spcPct val="115000"/>
              </a:lnSpc>
              <a:spcBef>
                <a:spcPts val="0"/>
              </a:spcBef>
              <a:buNone/>
            </a:pPr>
            <a:r>
              <a:rPr lang="en-US" dirty="0"/>
              <a:t>3 control the display light considering situations </a:t>
            </a:r>
          </a:p>
          <a:p>
            <a:pPr marL="0" lvl="0" indent="0">
              <a:lnSpc>
                <a:spcPct val="115000"/>
              </a:lnSpc>
              <a:spcBef>
                <a:spcPts val="0"/>
              </a:spcBef>
              <a:buNone/>
            </a:pPr>
            <a:r>
              <a:rPr lang="en-US" dirty="0"/>
              <a:t>4 automatically turn off display light detecting user eyes while the user will close his eyes , immediately turn on-screen while he opens his eyes </a:t>
            </a:r>
          </a:p>
          <a:p>
            <a:pPr marL="0" lvl="0" indent="0">
              <a:lnSpc>
                <a:spcPct val="115000"/>
              </a:lnSpc>
              <a:spcBef>
                <a:spcPts val="0"/>
              </a:spcBef>
              <a:buNone/>
            </a:pPr>
            <a:r>
              <a:rPr lang="en-US" dirty="0"/>
              <a:t>5 keep the screen-on while no eyes are detected It is trained to ignore the casual blinks that are under 1.5 sec make display light stable to avoid screen flickering </a:t>
            </a:r>
          </a:p>
          <a:p>
            <a:pPr marL="0" lvl="0" indent="0">
              <a:lnSpc>
                <a:spcPct val="115000"/>
              </a:lnSpc>
              <a:spcBef>
                <a:spcPts val="0"/>
              </a:spcBef>
              <a:buNone/>
            </a:pPr>
            <a:r>
              <a:rPr lang="en-US" dirty="0"/>
              <a:t>6 count the total amount of time that you had not blink till last blink , set notifications to display you an alert message to remind you to close your eyes ​</a:t>
            </a:r>
            <a:endParaRPr/>
          </a:p>
        </p:txBody>
      </p:sp>
      <p:sp>
        <p:nvSpPr>
          <p:cNvPr id="150" name="Google Shape;15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38200" y="278150"/>
            <a:ext cx="10515600" cy="84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t>Methodology used:</a:t>
            </a:r>
            <a:endParaRPr sz="4000"/>
          </a:p>
        </p:txBody>
      </p:sp>
      <p:sp>
        <p:nvSpPr>
          <p:cNvPr id="157" name="Google Shape;1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13</a:t>
            </a:fld>
            <a:endParaRPr/>
          </a:p>
        </p:txBody>
      </p:sp>
      <p:pic>
        <p:nvPicPr>
          <p:cNvPr id="5" name="image8.png"/>
          <p:cNvPicPr/>
          <p:nvPr/>
        </p:nvPicPr>
        <p:blipFill>
          <a:blip r:embed="rId3" cstate="print"/>
          <a:stretch>
            <a:fillRect/>
          </a:stretch>
        </p:blipFill>
        <p:spPr>
          <a:xfrm>
            <a:off x="4093026" y="1027612"/>
            <a:ext cx="3239588" cy="5277394"/>
          </a:xfrm>
          <a:prstGeom prst="rect">
            <a:avLst/>
          </a:prstGeom>
        </p:spPr>
      </p:pic>
      <p:sp>
        <p:nvSpPr>
          <p:cNvPr id="6" name="Text Placeholder 5"/>
          <p:cNvSpPr>
            <a:spLocks noGrp="1"/>
          </p:cNvSpPr>
          <p:nvPr>
            <p:ph type="body" idx="1"/>
          </p:nvPr>
        </p:nvSpPr>
        <p:spPr>
          <a:xfrm>
            <a:off x="548640" y="896983"/>
            <a:ext cx="10805160" cy="5279980"/>
          </a:xfrm>
        </p:spPr>
        <p:txBody>
          <a:bodyPr>
            <a:normAutofit fontScale="92500" lnSpcReduction="10000"/>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sz="2000" dirty="0"/>
          </a:p>
          <a:p>
            <a:pPr>
              <a:buNone/>
            </a:pPr>
            <a:endParaRPr lang="en-US" sz="2000" dirty="0"/>
          </a:p>
          <a:p>
            <a:pPr>
              <a:buNone/>
            </a:pPr>
            <a:r>
              <a:rPr lang="en-US" sz="2000" dirty="0"/>
              <a:t>To count no of Blinks: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838200" y="365125"/>
            <a:ext cx="10515600" cy="80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Methodology used:</a:t>
            </a:r>
            <a:endParaRPr/>
          </a:p>
        </p:txBody>
      </p:sp>
      <p:sp>
        <p:nvSpPr>
          <p:cNvPr id="165" name="Google Shape;165;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sp>
        <p:nvSpPr>
          <p:cNvPr id="167" name="Google Shape;167;p22"/>
          <p:cNvSpPr txBox="1"/>
          <p:nvPr/>
        </p:nvSpPr>
        <p:spPr>
          <a:xfrm>
            <a:off x="4876800" y="3184525"/>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 name="Google Shape;156;p21"/>
          <p:cNvSpPr txBox="1">
            <a:spLocks noGrp="1"/>
          </p:cNvSpPr>
          <p:nvPr>
            <p:ph type="body" idx="1"/>
          </p:nvPr>
        </p:nvSpPr>
        <p:spPr>
          <a:xfrm>
            <a:off x="838200" y="1173163"/>
            <a:ext cx="10515600" cy="5183187"/>
          </a:xfrm>
          <a:prstGeom prst="rect">
            <a:avLst/>
          </a:prstGeom>
          <a:noFill/>
          <a:ln>
            <a:noFill/>
          </a:ln>
        </p:spPr>
        <p:txBody>
          <a:bodyPr spcFirstLastPara="1" wrap="square" lIns="91425" tIns="45700" rIns="91425" bIns="45700" anchor="t" anchorCtr="0">
            <a:normAutofit fontScale="92500"/>
          </a:bodyPr>
          <a:lstStyle/>
          <a:p>
            <a:pPr marL="0" lvl="0" indent="0">
              <a:buNone/>
            </a:pPr>
            <a:r>
              <a:rPr lang="en-US" sz="2400" dirty="0"/>
              <a:t>Application: </a:t>
            </a:r>
          </a:p>
          <a:p>
            <a:pPr marL="0" lvl="0" indent="0">
              <a:buNone/>
            </a:pPr>
            <a:r>
              <a:rPr lang="en-US" sz="2400" dirty="0"/>
              <a:t>→ Control the display light considering situations </a:t>
            </a:r>
          </a:p>
          <a:p>
            <a:pPr marL="0" lvl="0" indent="0">
              <a:buNone/>
            </a:pPr>
            <a:r>
              <a:rPr lang="en-US" sz="2400" dirty="0"/>
              <a:t>→ Automatically turn off display light detecting user eyes while the user will close his eyes </a:t>
            </a:r>
          </a:p>
          <a:p>
            <a:pPr marL="0" lvl="0" indent="0">
              <a:buNone/>
            </a:pPr>
            <a:r>
              <a:rPr lang="en-US" sz="2400" dirty="0"/>
              <a:t>→ Immediately turn on-screen while user opens his eyes </a:t>
            </a:r>
          </a:p>
          <a:p>
            <a:pPr marL="0" lvl="0" indent="0">
              <a:buNone/>
            </a:pPr>
            <a:r>
              <a:rPr lang="en-US" sz="2400" dirty="0"/>
              <a:t>→keep the screen-on while in case no eyes are detected </a:t>
            </a:r>
          </a:p>
          <a:p>
            <a:pPr marL="0" lvl="0" indent="0">
              <a:buNone/>
            </a:pPr>
            <a:r>
              <a:rPr lang="en-US" sz="2400" dirty="0"/>
              <a:t>→ It Ignore the casual blinks that are under 1.2 sec make display light stable to avoid screen flickering </a:t>
            </a:r>
          </a:p>
          <a:p>
            <a:pPr marL="0" lvl="0" indent="0">
              <a:buNone/>
            </a:pPr>
            <a:r>
              <a:rPr lang="en-US" sz="2400" dirty="0"/>
              <a:t>→ count the total amount of time that you had not blink till last blink </a:t>
            </a:r>
          </a:p>
          <a:p>
            <a:pPr marL="0" lvl="0" indent="0">
              <a:buNone/>
            </a:pPr>
            <a:r>
              <a:rPr lang="en-US" sz="2400" dirty="0"/>
              <a:t>→ set notifications to display you an alert message to remind you to close your eyes </a:t>
            </a:r>
          </a:p>
          <a:p>
            <a:pPr marL="0" lvl="0" indent="0">
              <a:buNone/>
            </a:pPr>
            <a:r>
              <a:rPr lang="en-US" sz="2400" dirty="0"/>
              <a:t>→ will give you a pop up message while the user has not blinked in the last 13 seconds (as per the user settings) displayed over any application that you're currently using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838200" y="365125"/>
            <a:ext cx="10515600" cy="74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990"/>
              <a:buFont typeface="Arial"/>
              <a:buNone/>
            </a:pPr>
            <a:r>
              <a:rPr lang="en-US"/>
              <a:t>Methodology used:</a:t>
            </a:r>
            <a:endParaRPr/>
          </a:p>
          <a:p>
            <a:pPr marL="0" lvl="0" indent="0" algn="l" rtl="0">
              <a:lnSpc>
                <a:spcPct val="90000"/>
              </a:lnSpc>
              <a:spcBef>
                <a:spcPts val="0"/>
              </a:spcBef>
              <a:spcAft>
                <a:spcPts val="0"/>
              </a:spcAft>
              <a:buSzPct val="45454"/>
              <a:buNone/>
            </a:pPr>
            <a:endParaRPr/>
          </a:p>
        </p:txBody>
      </p:sp>
      <p:sp>
        <p:nvSpPr>
          <p:cNvPr id="174" name="Google Shape;174;p23"/>
          <p:cNvSpPr txBox="1">
            <a:spLocks noGrp="1"/>
          </p:cNvSpPr>
          <p:nvPr>
            <p:ph type="body" idx="1"/>
          </p:nvPr>
        </p:nvSpPr>
        <p:spPr>
          <a:xfrm>
            <a:off x="838200" y="1112575"/>
            <a:ext cx="10515600" cy="5493300"/>
          </a:xfrm>
          <a:prstGeom prst="rect">
            <a:avLst/>
          </a:prstGeom>
          <a:noFill/>
          <a:ln>
            <a:noFill/>
          </a:ln>
        </p:spPr>
        <p:txBody>
          <a:bodyPr spcFirstLastPara="1" wrap="square" lIns="91425" tIns="45700" rIns="91425" bIns="45700" anchor="t" anchorCtr="0">
            <a:normAutofit/>
          </a:bodyPr>
          <a:lstStyle/>
          <a:p>
            <a:pPr marL="0" lvl="0" indent="0">
              <a:buSzPts val="1100"/>
              <a:buNone/>
            </a:pPr>
            <a:r>
              <a:rPr lang="en-US" dirty="0"/>
              <a:t>→ Increases privacy and productivity of the user as people likely tend to watch useless content after completing the desired content </a:t>
            </a:r>
          </a:p>
          <a:p>
            <a:pPr marL="0" lvl="0" indent="0">
              <a:buSzPts val="1100"/>
              <a:buNone/>
            </a:pPr>
            <a:r>
              <a:rPr lang="en-US" dirty="0"/>
              <a:t>→ application is made using a cross-platform electron framework Electron </a:t>
            </a:r>
          </a:p>
          <a:p>
            <a:pPr marL="0" lvl="0" indent="0">
              <a:buSzPts val="1100"/>
              <a:buNone/>
            </a:pPr>
            <a:r>
              <a:rPr lang="en-US" dirty="0"/>
              <a:t>→ is a new framework that allows developers to employ web technologies (JavaScript, HTML and CSS) to create cross-platform desktop applications</a:t>
            </a:r>
            <a:endParaRPr dirty="0"/>
          </a:p>
        </p:txBody>
      </p:sp>
      <p:sp>
        <p:nvSpPr>
          <p:cNvPr id="175" name="Google Shape;175;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dirty="0"/>
              <a:t>Results and Outputs:</a:t>
            </a:r>
            <a:endParaRPr sz="2900" b="1"/>
          </a:p>
        </p:txBody>
      </p:sp>
      <p:sp>
        <p:nvSpPr>
          <p:cNvPr id="181" name="Google Shape;181;p24"/>
          <p:cNvSpPr txBox="1">
            <a:spLocks noGrp="1"/>
          </p:cNvSpPr>
          <p:nvPr>
            <p:ph type="body" idx="1"/>
          </p:nvPr>
        </p:nvSpPr>
        <p:spPr>
          <a:xfrm>
            <a:off x="684224" y="1187407"/>
            <a:ext cx="6718061" cy="3478800"/>
          </a:xfrm>
          <a:prstGeom prst="rect">
            <a:avLst/>
          </a:prstGeom>
          <a:noFill/>
          <a:ln>
            <a:noFill/>
          </a:ln>
        </p:spPr>
        <p:txBody>
          <a:bodyPr spcFirstLastPara="1" wrap="square" lIns="91425" tIns="45700" rIns="91425" bIns="45700" anchor="t" anchorCtr="0">
            <a:normAutofit/>
          </a:bodyPr>
          <a:lstStyle/>
          <a:p>
            <a:pPr lvl="0" indent="0">
              <a:spcBef>
                <a:spcPts val="0"/>
              </a:spcBef>
              <a:buNone/>
            </a:pPr>
            <a:r>
              <a:rPr lang="en-US" sz="2400" dirty="0"/>
              <a:t>Turn off display light by detecting user eyes in case the user will close his eyes, turn on-screen in case the user opens his eyes</a:t>
            </a:r>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8" name="Picture 2" descr="C:\Users\Administrator\Desktop\Screenshot (48).png"/>
          <p:cNvPicPr>
            <a:picLocks noChangeAspect="1" noChangeArrowheads="1"/>
          </p:cNvPicPr>
          <p:nvPr/>
        </p:nvPicPr>
        <p:blipFill>
          <a:blip r:embed="rId3"/>
          <a:srcRect/>
          <a:stretch>
            <a:fillRect/>
          </a:stretch>
        </p:blipFill>
        <p:spPr bwMode="auto">
          <a:xfrm>
            <a:off x="8167039" y="603926"/>
            <a:ext cx="2828120" cy="1703846"/>
          </a:xfrm>
          <a:prstGeom prst="rect">
            <a:avLst/>
          </a:prstGeom>
          <a:noFill/>
        </p:spPr>
      </p:pic>
      <p:pic>
        <p:nvPicPr>
          <p:cNvPr id="19" name="Picture 5" descr="C:\Users\Administrator\Desktop\prj edit\final\Screenshot (52).png"/>
          <p:cNvPicPr>
            <a:picLocks noChangeAspect="1" noChangeArrowheads="1"/>
          </p:cNvPicPr>
          <p:nvPr/>
        </p:nvPicPr>
        <p:blipFill>
          <a:blip r:embed="rId4"/>
          <a:srcRect/>
          <a:stretch>
            <a:fillRect/>
          </a:stretch>
        </p:blipFill>
        <p:spPr bwMode="auto">
          <a:xfrm>
            <a:off x="8176909" y="2438387"/>
            <a:ext cx="2795892" cy="1644841"/>
          </a:xfrm>
          <a:prstGeom prst="rect">
            <a:avLst/>
          </a:prstGeom>
          <a:noFill/>
        </p:spPr>
      </p:pic>
      <p:pic>
        <p:nvPicPr>
          <p:cNvPr id="13" name="Picture 3" descr="C:\Users\Administrator\Downloads\ezgif.com-gif-maker.gif"/>
          <p:cNvPicPr>
            <a:picLocks noChangeAspect="1" noChangeArrowheads="1" noCrop="1"/>
          </p:cNvPicPr>
          <p:nvPr/>
        </p:nvPicPr>
        <p:blipFill>
          <a:blip r:embed="rId5"/>
          <a:srcRect/>
          <a:stretch>
            <a:fillRect/>
          </a:stretch>
        </p:blipFill>
        <p:spPr bwMode="auto">
          <a:xfrm>
            <a:off x="2401236" y="3194231"/>
            <a:ext cx="4796229" cy="280218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a:t>Results and Outputs:</a:t>
            </a:r>
            <a:endParaRPr sz="2900" b="1"/>
          </a:p>
        </p:txBody>
      </p:sp>
      <p:sp>
        <p:nvSpPr>
          <p:cNvPr id="181" name="Google Shape;181;p24"/>
          <p:cNvSpPr txBox="1">
            <a:spLocks noGrp="1"/>
          </p:cNvSpPr>
          <p:nvPr>
            <p:ph type="body" idx="1"/>
          </p:nvPr>
        </p:nvSpPr>
        <p:spPr>
          <a:xfrm>
            <a:off x="658098" y="998719"/>
            <a:ext cx="6352301" cy="5045030"/>
          </a:xfrm>
          <a:prstGeom prst="rect">
            <a:avLst/>
          </a:prstGeom>
          <a:noFill/>
          <a:ln>
            <a:noFill/>
          </a:ln>
        </p:spPr>
        <p:txBody>
          <a:bodyPr spcFirstLastPara="1" wrap="square" lIns="91425" tIns="45700" rIns="91425" bIns="45700" anchor="t" anchorCtr="0">
            <a:normAutofit lnSpcReduction="10000"/>
          </a:bodyPr>
          <a:lstStyle/>
          <a:p>
            <a:pPr lvl="0" indent="0">
              <a:spcBef>
                <a:spcPts val="0"/>
              </a:spcBef>
              <a:buNone/>
            </a:pPr>
            <a:endParaRPr lang="en-US" dirty="0"/>
          </a:p>
          <a:p>
            <a:pPr lvl="0" indent="0">
              <a:spcBef>
                <a:spcPts val="0"/>
              </a:spcBef>
              <a:buNone/>
            </a:pPr>
            <a:r>
              <a:rPr lang="en-US" sz="2400" dirty="0"/>
              <a:t>Ignores casual blinks that are under 1.2 sec:</a:t>
            </a:r>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sz="2400" dirty="0"/>
          </a:p>
          <a:p>
            <a:pPr lvl="0" indent="0">
              <a:spcBef>
                <a:spcPts val="0"/>
              </a:spcBef>
              <a:buNone/>
            </a:pPr>
            <a:endParaRPr lang="en-US" sz="2400" dirty="0"/>
          </a:p>
          <a:p>
            <a:pPr lvl="0" indent="0">
              <a:spcBef>
                <a:spcPts val="0"/>
              </a:spcBef>
              <a:buNone/>
            </a:pPr>
            <a:r>
              <a:rPr lang="en-US" sz="2400" dirty="0"/>
              <a:t>Keeps the screen light on in case one eye is open </a:t>
            </a:r>
          </a:p>
          <a:p>
            <a:pPr lvl="0" indent="0">
              <a:spcBef>
                <a:spcPts val="0"/>
              </a:spcBef>
              <a:buNone/>
            </a:pPr>
            <a:endParaRPr lang="en-US" sz="2400" dirty="0"/>
          </a:p>
          <a:p>
            <a:pPr lvl="0" indent="0">
              <a:spcBef>
                <a:spcPts val="0"/>
              </a:spcBef>
              <a:buNone/>
            </a:pPr>
            <a:endParaRPr lang="en-US" sz="2400" dirty="0"/>
          </a:p>
          <a:p>
            <a:pPr lvl="0" indent="0">
              <a:spcBef>
                <a:spcPts val="0"/>
              </a:spcBef>
              <a:buNone/>
            </a:pPr>
            <a:r>
              <a:rPr lang="en-US" sz="2400" dirty="0"/>
              <a:t>Also puts the screen on in case no eyes or no face is detected</a:t>
            </a:r>
          </a:p>
          <a:p>
            <a:pPr lvl="0" indent="0">
              <a:spcBef>
                <a:spcPts val="0"/>
              </a:spcBef>
              <a:buNone/>
            </a:pPr>
            <a:endParaRPr lang="en-US" sz="2400" dirty="0"/>
          </a:p>
          <a:p>
            <a:pPr lvl="0" indent="0">
              <a:spcBef>
                <a:spcPts val="0"/>
              </a:spcBef>
              <a:buNone/>
            </a:pPr>
            <a:endParaRPr lang="en-US" sz="2400" dirty="0"/>
          </a:p>
          <a:p>
            <a:pPr lvl="0" indent="0">
              <a:spcBef>
                <a:spcPts val="0"/>
              </a:spcBef>
              <a:buNone/>
            </a:pPr>
            <a:endParaRPr lang="en-US" sz="2400" dirty="0"/>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7" name="Picture 3" descr="C:\Users\Administrator\Downloads\ezgif.com-gif-maker (1).gif"/>
          <p:cNvPicPr>
            <a:picLocks noChangeAspect="1" noChangeArrowheads="1" noCrop="1"/>
          </p:cNvPicPr>
          <p:nvPr/>
        </p:nvPicPr>
        <p:blipFill>
          <a:blip r:embed="rId3"/>
          <a:srcRect/>
          <a:stretch>
            <a:fillRect/>
          </a:stretch>
        </p:blipFill>
        <p:spPr bwMode="auto">
          <a:xfrm>
            <a:off x="6923314" y="1379423"/>
            <a:ext cx="4084318" cy="2443641"/>
          </a:xfrm>
          <a:prstGeom prst="rect">
            <a:avLst/>
          </a:prstGeom>
          <a:noFill/>
        </p:spPr>
      </p:pic>
      <p:pic>
        <p:nvPicPr>
          <p:cNvPr id="1026" name="Picture 2" descr="C:\Users\Administrator\Desktop\prj edit\final\Screenshot (57).png"/>
          <p:cNvPicPr>
            <a:picLocks noChangeAspect="1" noChangeArrowheads="1"/>
          </p:cNvPicPr>
          <p:nvPr/>
        </p:nvPicPr>
        <p:blipFill>
          <a:blip r:embed="rId4"/>
          <a:srcRect/>
          <a:stretch>
            <a:fillRect/>
          </a:stretch>
        </p:blipFill>
        <p:spPr bwMode="auto">
          <a:xfrm>
            <a:off x="7019107" y="4037179"/>
            <a:ext cx="3918858" cy="211542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a:t>Results and Outputs:</a:t>
            </a:r>
            <a:endParaRPr sz="2900" b="1"/>
          </a:p>
        </p:txBody>
      </p:sp>
      <p:sp>
        <p:nvSpPr>
          <p:cNvPr id="181" name="Google Shape;181;p24"/>
          <p:cNvSpPr txBox="1">
            <a:spLocks noGrp="1"/>
          </p:cNvSpPr>
          <p:nvPr>
            <p:ph type="body" idx="1"/>
          </p:nvPr>
        </p:nvSpPr>
        <p:spPr>
          <a:xfrm>
            <a:off x="658098" y="998719"/>
            <a:ext cx="6352301" cy="4418011"/>
          </a:xfrm>
          <a:prstGeom prst="rect">
            <a:avLst/>
          </a:prstGeom>
          <a:noFill/>
          <a:ln>
            <a:noFill/>
          </a:ln>
        </p:spPr>
        <p:txBody>
          <a:bodyPr spcFirstLastPara="1" wrap="square" lIns="91425" tIns="45700" rIns="91425" bIns="45700" anchor="t" anchorCtr="0">
            <a:normAutofit/>
          </a:bodyPr>
          <a:lstStyle/>
          <a:p>
            <a:pPr lvl="0" indent="0">
              <a:spcBef>
                <a:spcPts val="0"/>
              </a:spcBef>
              <a:buNone/>
            </a:pPr>
            <a:r>
              <a:rPr lang="en-US" dirty="0">
                <a:solidFill>
                  <a:schemeClr val="tx1"/>
                </a:solidFill>
              </a:rPr>
              <a:t>Background running Electron GUI:</a:t>
            </a:r>
          </a:p>
          <a:p>
            <a:pPr lvl="0" indent="0">
              <a:spcBef>
                <a:spcPts val="0"/>
              </a:spcBef>
              <a:buNone/>
            </a:pPr>
            <a:endParaRPr lang="en-US" dirty="0"/>
          </a:p>
          <a:p>
            <a:pPr lvl="0" indent="0">
              <a:spcBef>
                <a:spcPts val="0"/>
              </a:spcBef>
              <a:buNone/>
            </a:pPr>
            <a:endParaRPr lang="en-US" dirty="0"/>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18</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050" name="Picture 2" descr="C:\Users\Administrator\Desktop\GUI1a.gif"/>
          <p:cNvPicPr>
            <a:picLocks noChangeAspect="1" noChangeArrowheads="1" noCrop="1"/>
          </p:cNvPicPr>
          <p:nvPr/>
        </p:nvPicPr>
        <p:blipFill>
          <a:blip r:embed="rId3"/>
          <a:srcRect/>
          <a:stretch>
            <a:fillRect/>
          </a:stretch>
        </p:blipFill>
        <p:spPr bwMode="auto">
          <a:xfrm>
            <a:off x="3091336" y="1929868"/>
            <a:ext cx="6096000" cy="3810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Conclusion:</a:t>
            </a:r>
            <a:endParaRPr/>
          </a:p>
        </p:txBody>
      </p:sp>
      <p:sp>
        <p:nvSpPr>
          <p:cNvPr id="311" name="Google Shape;311;p35"/>
          <p:cNvSpPr txBox="1">
            <a:spLocks noGrp="1"/>
          </p:cNvSpPr>
          <p:nvPr>
            <p:ph type="body" idx="1"/>
          </p:nvPr>
        </p:nvSpPr>
        <p:spPr>
          <a:xfrm>
            <a:off x="606400" y="1690700"/>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1150" dirty="0">
                <a:latin typeface="Arial"/>
                <a:ea typeface="Arial"/>
                <a:cs typeface="Arial"/>
                <a:sym typeface="Arial"/>
              </a:rPr>
              <a:t> </a:t>
            </a:r>
            <a:endParaRPr sz="1150" dirty="0">
              <a:latin typeface="Arial"/>
              <a:ea typeface="Arial"/>
              <a:cs typeface="Arial"/>
              <a:sym typeface="Arial"/>
            </a:endParaRPr>
          </a:p>
          <a:p>
            <a:pPr marL="431800" marR="762000" lvl="0" indent="0">
              <a:lnSpc>
                <a:spcPct val="115000"/>
              </a:lnSpc>
              <a:spcBef>
                <a:spcPts val="1200"/>
              </a:spcBef>
              <a:buSzPts val="1100"/>
              <a:buNone/>
            </a:pPr>
            <a:r>
              <a:rPr lang="en-US" sz="2500" dirty="0"/>
              <a:t>It increases the productivity of the user as people likely tend to watch useless content after completing the desired content </a:t>
            </a:r>
          </a:p>
          <a:p>
            <a:pPr marL="431800" marR="762000" lvl="0" indent="0">
              <a:lnSpc>
                <a:spcPct val="115000"/>
              </a:lnSpc>
              <a:spcBef>
                <a:spcPts val="1200"/>
              </a:spcBef>
              <a:buSzPts val="1100"/>
              <a:buNone/>
            </a:pPr>
            <a:r>
              <a:rPr lang="en-US" sz="2500" dirty="0"/>
              <a:t>To a major extent, this will also protect users privacy by making the content invisible to others </a:t>
            </a:r>
            <a:r>
              <a:rPr lang="en-US" sz="2400" dirty="0"/>
              <a:t>But it is not totally safe when someone turn off light or when you cannot be recognized due physical or surrounding light changes.</a:t>
            </a:r>
            <a:endParaRPr lang="en-US" sz="2500" dirty="0"/>
          </a:p>
          <a:p>
            <a:pPr marL="431800" marR="762000" lvl="0" indent="0">
              <a:lnSpc>
                <a:spcPct val="115000"/>
              </a:lnSpc>
              <a:spcBef>
                <a:spcPts val="1200"/>
              </a:spcBef>
              <a:buSzPts val="1100"/>
              <a:buNone/>
            </a:pPr>
            <a:r>
              <a:rPr lang="en-US" sz="2400" dirty="0"/>
              <a:t>Efficiently save a lot of energy that will be consumed over screen display light, though it uses camera for eye detection in most of the cases the power consumed due to camera is much less than the display light </a:t>
            </a:r>
          </a:p>
          <a:p>
            <a:pPr marL="457200" lvl="0" indent="0" algn="l" rtl="0">
              <a:lnSpc>
                <a:spcPct val="90000"/>
              </a:lnSpc>
              <a:spcBef>
                <a:spcPts val="1000"/>
              </a:spcBef>
              <a:spcAft>
                <a:spcPts val="0"/>
              </a:spcAft>
              <a:buSzPts val="1800"/>
              <a:buNone/>
            </a:pPr>
            <a:endParaRPr sz="1400" dirty="0"/>
          </a:p>
        </p:txBody>
      </p:sp>
      <p:sp>
        <p:nvSpPr>
          <p:cNvPr id="312" name="Google Shape;3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a:t>
            </a:r>
            <a:endParaRPr b="1">
              <a:latin typeface="Times New Roman"/>
              <a:ea typeface="Times New Roman"/>
              <a:cs typeface="Times New Roman"/>
              <a:sym typeface="Times New Roman"/>
            </a:endParaRPr>
          </a:p>
        </p:txBody>
      </p:sp>
      <p:sp>
        <p:nvSpPr>
          <p:cNvPr id="112" name="Google Shape;112;p15"/>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Introduction to Project</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Problem Formulation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Objectives of the work </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Methodology used</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Results and Outputs</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Conclusion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Future Scope</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References</a:t>
            </a:r>
            <a:endParaRPr dirty="0">
              <a:latin typeface="Calibri" pitchFamily="34" charset="0"/>
              <a:cs typeface="Calibri" pitchFamily="34" charset="0"/>
            </a:endParaRPr>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Conclusion:</a:t>
            </a:r>
            <a:endParaRPr/>
          </a:p>
        </p:txBody>
      </p:sp>
      <p:sp>
        <p:nvSpPr>
          <p:cNvPr id="311" name="Google Shape;311;p35"/>
          <p:cNvSpPr txBox="1">
            <a:spLocks noGrp="1"/>
          </p:cNvSpPr>
          <p:nvPr>
            <p:ph type="body" idx="1"/>
          </p:nvPr>
        </p:nvSpPr>
        <p:spPr>
          <a:xfrm>
            <a:off x="606400" y="1690700"/>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1150" dirty="0">
                <a:latin typeface="Arial"/>
                <a:ea typeface="Arial"/>
                <a:cs typeface="Arial"/>
                <a:sym typeface="Arial"/>
              </a:rPr>
              <a:t> </a:t>
            </a:r>
            <a:endParaRPr lang="en-US" sz="2500" dirty="0"/>
          </a:p>
          <a:p>
            <a:pPr marL="431800" marR="762000" indent="0">
              <a:lnSpc>
                <a:spcPct val="115000"/>
              </a:lnSpc>
              <a:spcBef>
                <a:spcPts val="1200"/>
              </a:spcBef>
              <a:buSzPts val="1100"/>
              <a:buNone/>
            </a:pPr>
            <a:r>
              <a:rPr lang="en-US" sz="2400" dirty="0"/>
              <a:t>Of course it will not work while your eyes are unable detect or not visible for detecting your eyes. But it will not turn your screen off so you can keep using the device </a:t>
            </a:r>
          </a:p>
          <a:p>
            <a:pPr marL="431800" marR="762000" indent="0">
              <a:lnSpc>
                <a:spcPct val="115000"/>
              </a:lnSpc>
              <a:spcBef>
                <a:spcPts val="1200"/>
              </a:spcBef>
              <a:buSzPts val="1100"/>
              <a:buNone/>
            </a:pPr>
            <a:r>
              <a:rPr lang="en-US" sz="2400" dirty="0"/>
              <a:t>For demonstrating purpose we have made it as an application based GUI interface to execute. But this can be directly useful to add as an operating system feature </a:t>
            </a:r>
          </a:p>
          <a:p>
            <a:pPr marL="431800" marR="762000" indent="0">
              <a:lnSpc>
                <a:spcPct val="115000"/>
              </a:lnSpc>
              <a:spcBef>
                <a:spcPts val="1200"/>
              </a:spcBef>
              <a:buSzPts val="1100"/>
              <a:buNone/>
            </a:pPr>
            <a:r>
              <a:rPr lang="en-US" sz="2500" dirty="0"/>
              <a:t>We believe that the operating systems will only look at this as up gradation of their existing system and we hope it does not look at this as a downfall in commercial use of computers</a:t>
            </a:r>
          </a:p>
          <a:p>
            <a:pPr marL="431800" marR="762000" lvl="0" indent="0">
              <a:lnSpc>
                <a:spcPct val="115000"/>
              </a:lnSpc>
              <a:spcBef>
                <a:spcPts val="1200"/>
              </a:spcBef>
              <a:buSzPts val="1100"/>
              <a:buNone/>
            </a:pPr>
            <a:endParaRPr lang="en-US" sz="2400" dirty="0"/>
          </a:p>
          <a:p>
            <a:pPr marL="457200" lvl="0" indent="0" algn="l" rtl="0">
              <a:lnSpc>
                <a:spcPct val="90000"/>
              </a:lnSpc>
              <a:spcBef>
                <a:spcPts val="1000"/>
              </a:spcBef>
              <a:spcAft>
                <a:spcPts val="0"/>
              </a:spcAft>
              <a:buSzPts val="1800"/>
              <a:buNone/>
            </a:pPr>
            <a:endParaRPr sz="1400" dirty="0"/>
          </a:p>
        </p:txBody>
      </p:sp>
      <p:sp>
        <p:nvSpPr>
          <p:cNvPr id="312" name="Google Shape;3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Future Scope:</a:t>
            </a:r>
            <a:endParaRPr dirty="0"/>
          </a:p>
        </p:txBody>
      </p:sp>
      <p:sp>
        <p:nvSpPr>
          <p:cNvPr id="318" name="Google Shape;31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lvl="0" indent="-330200">
              <a:lnSpc>
                <a:spcPct val="115000"/>
              </a:lnSpc>
              <a:buSzPts val="1600"/>
            </a:pPr>
            <a:r>
              <a:rPr lang="en-US" sz="2500" dirty="0"/>
              <a:t>This can be further can be improved to make it deployable in multiple operating system because every operating system is different to Modify the setting differently. </a:t>
            </a:r>
          </a:p>
          <a:p>
            <a:pPr lvl="0" indent="-330200">
              <a:lnSpc>
                <a:spcPct val="115000"/>
              </a:lnSpc>
              <a:buSzPts val="1600"/>
            </a:pPr>
            <a:r>
              <a:rPr lang="en-US" sz="2500" dirty="0"/>
              <a:t>It can be incorporated existing operating system as it is the medium in between human and digital interaction it also a social responsibility to take care of their users.</a:t>
            </a:r>
          </a:p>
          <a:p>
            <a:pPr lvl="0" indent="-330200">
              <a:lnSpc>
                <a:spcPct val="115000"/>
              </a:lnSpc>
              <a:buSzPts val="1600"/>
            </a:pPr>
            <a:r>
              <a:rPr lang="en-US" sz="2400" dirty="0"/>
              <a:t>We also appreciate while combining artificial intelligence to automatically understand the individual blink rate monitoring to give recommended setting for pop up reminder to understand its user from the past blinking habits.</a:t>
            </a:r>
            <a:endParaRPr sz="2500" dirty="0"/>
          </a:p>
        </p:txBody>
      </p:sp>
      <p:sp>
        <p:nvSpPr>
          <p:cNvPr id="319" name="Google Shape;31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838200" y="1379676"/>
            <a:ext cx="10515600" cy="4797300"/>
          </a:xfrm>
          <a:prstGeom prst="rect">
            <a:avLst/>
          </a:prstGeom>
          <a:noFill/>
          <a:ln>
            <a:noFill/>
          </a:ln>
        </p:spPr>
        <p:txBody>
          <a:bodyPr spcFirstLastPara="1" wrap="square" lIns="91425" tIns="45700" rIns="91425" bIns="45700" anchor="t" anchorCtr="0">
            <a:normAutofit fontScale="77500" lnSpcReduction="20000"/>
          </a:bodyPr>
          <a:lstStyle/>
          <a:p>
            <a:pPr marL="971550" lvl="0" indent="-514350">
              <a:buSzPct val="121621"/>
              <a:buAutoNum type="arabicPeriod"/>
            </a:pPr>
            <a:r>
              <a:rPr lang="vi-VN" dirty="0"/>
              <a:t>www.ncbi.nlm.nih.gov/pmc/articles/PMC4170366/ Computer vision syndrome </a:t>
            </a:r>
            <a:endParaRPr lang="en-US" dirty="0"/>
          </a:p>
          <a:p>
            <a:pPr marL="971550" lvl="0" indent="-514350">
              <a:buSzPct val="121621"/>
              <a:buNone/>
            </a:pPr>
            <a:r>
              <a:rPr lang="vi-VN" dirty="0"/>
              <a:t>2. </a:t>
            </a:r>
            <a:r>
              <a:rPr lang="en-US" dirty="0"/>
              <a:t>  </a:t>
            </a:r>
            <a:r>
              <a:rPr lang="vi-VN" dirty="0"/>
              <a:t>https://www.ncbi.nlm.nih.gov/pmc/articles/PMC6118863/ eye problems due to blink rate </a:t>
            </a:r>
            <a:endParaRPr lang="en-US" dirty="0"/>
          </a:p>
          <a:p>
            <a:pPr marL="971550" lvl="0" indent="-514350">
              <a:buSzPct val="121621"/>
              <a:buNone/>
            </a:pPr>
            <a:r>
              <a:rPr lang="vi-VN" dirty="0"/>
              <a:t>3. www.aoa.org/healthy-eyes/eye-and-vision-conditions/computer-visionsyndrome?sso=y digital eye strain due to computer vision </a:t>
            </a:r>
            <a:endParaRPr lang="en-US" dirty="0"/>
          </a:p>
          <a:p>
            <a:pPr marL="971550" lvl="0" indent="-514350">
              <a:buSzPct val="121621"/>
              <a:buNone/>
            </a:pPr>
            <a:r>
              <a:rPr lang="vi-VN" dirty="0"/>
              <a:t>4. Eye blink detection |Tereza Soukupov ́a and JanˇCechCenter for Machine Perception, Department of CyberneticsFaculty of Electrical Engineering, Czech Technical University in Prague </a:t>
            </a:r>
            <a:endParaRPr lang="en-US" dirty="0"/>
          </a:p>
          <a:p>
            <a:pPr marL="971550" lvl="0" indent="-514350">
              <a:buSzPct val="121621"/>
              <a:buNone/>
            </a:pPr>
            <a:r>
              <a:rPr lang="vi-VN" dirty="0"/>
              <a:t>5. pypi.org/project/screen-brightness-control/ python for controlling display brigntness </a:t>
            </a:r>
            <a:endParaRPr lang="en-US" dirty="0"/>
          </a:p>
          <a:p>
            <a:pPr marL="971550" lvl="0" indent="-514350">
              <a:buSzPct val="121621"/>
              <a:buNone/>
            </a:pPr>
            <a:r>
              <a:rPr lang="vi-VN" dirty="0"/>
              <a:t>6. geeksforgeeks.org/control-laptop-screen-brightness-using-python/ </a:t>
            </a:r>
            <a:endParaRPr lang="en-US" dirty="0"/>
          </a:p>
          <a:p>
            <a:pPr marL="971550" lvl="0" indent="-514350">
              <a:buSzPct val="121621"/>
              <a:buNone/>
            </a:pPr>
            <a:r>
              <a:rPr lang="vi-VN" dirty="0"/>
              <a:t>7. www.pythongasm.com/desktop-notifications-with-python/ Desktop notifications for Operating systems linux, windows, MacOS </a:t>
            </a:r>
            <a:endParaRPr lang="en-US" dirty="0"/>
          </a:p>
          <a:p>
            <a:pPr marL="971550" lvl="0" indent="-514350">
              <a:buSzPct val="121621"/>
              <a:buNone/>
            </a:pPr>
            <a:r>
              <a:rPr lang="vi-VN" dirty="0"/>
              <a:t>8. https://medium.com/@abulka/electron-python-4e8c807bfa5e Python deployable electron applicatio</a:t>
            </a:r>
            <a:endParaRPr dirty="0"/>
          </a:p>
        </p:txBody>
      </p:sp>
      <p:sp>
        <p:nvSpPr>
          <p:cNvPr id="325" name="Google Shape;325;p37"/>
          <p:cNvSpPr txBox="1">
            <a:spLocks noGrp="1"/>
          </p:cNvSpPr>
          <p:nvPr>
            <p:ph type="title"/>
          </p:nvPr>
        </p:nvSpPr>
        <p:spPr>
          <a:xfrm>
            <a:off x="838200" y="365125"/>
            <a:ext cx="10515600" cy="450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References:</a:t>
            </a:r>
            <a:endParaRPr/>
          </a:p>
        </p:txBody>
      </p:sp>
      <p:sp>
        <p:nvSpPr>
          <p:cNvPr id="326" name="Google Shape;3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 to Project:</a:t>
            </a:r>
            <a:endParaRPr/>
          </a:p>
        </p:txBody>
      </p:sp>
      <p:sp>
        <p:nvSpPr>
          <p:cNvPr id="119" name="Google Shape;119;p16"/>
          <p:cNvSpPr txBox="1">
            <a:spLocks noGrp="1"/>
          </p:cNvSpPr>
          <p:nvPr>
            <p:ph type="body" idx="1"/>
          </p:nvPr>
        </p:nvSpPr>
        <p:spPr>
          <a:xfrm>
            <a:off x="838200" y="1511929"/>
            <a:ext cx="10515600" cy="4844296"/>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SzPts val="1800"/>
              <a:buNone/>
            </a:pPr>
            <a:r>
              <a:rPr lang="en-US" dirty="0"/>
              <a:t>	</a:t>
            </a:r>
            <a:r>
              <a:rPr lang="en-US" sz="2700" dirty="0"/>
              <a:t>People who spend a lot of time in front of screens, there's a high chance they’ve computer vision syndrome suffer from various eye problems like eye fatigue, headache, blurry vision, tearing or red eyes major one being dry eyes cause dropped blinking rate.</a:t>
            </a:r>
          </a:p>
          <a:p>
            <a:pPr marL="457200" lvl="0" indent="0" algn="l" rtl="0">
              <a:lnSpc>
                <a:spcPct val="90000"/>
              </a:lnSpc>
              <a:spcBef>
                <a:spcPts val="0"/>
              </a:spcBef>
              <a:spcAft>
                <a:spcPts val="0"/>
              </a:spcAft>
              <a:buSzPts val="1800"/>
              <a:buNone/>
            </a:pPr>
            <a:endParaRPr lang="en-US" dirty="0"/>
          </a:p>
          <a:p>
            <a:pPr lvl="0" indent="0">
              <a:spcBef>
                <a:spcPts val="0"/>
              </a:spcBef>
              <a:buNone/>
            </a:pPr>
            <a:r>
              <a:rPr lang="en-US" sz="2700" dirty="0"/>
              <a:t>According to the research of Iowa Hospitals a person blinks up to </a:t>
            </a:r>
          </a:p>
          <a:p>
            <a:pPr lvl="0" indent="0">
              <a:spcBef>
                <a:spcPts val="0"/>
              </a:spcBef>
              <a:buNone/>
            </a:pPr>
            <a:r>
              <a:rPr lang="en-US" sz="2700" dirty="0"/>
              <a:t>66 % less frequently while using a computer. This accommodative method causes blur vision, double-vision, </a:t>
            </a:r>
            <a:r>
              <a:rPr lang="en-US" sz="2700" dirty="0" err="1"/>
              <a:t>Presbyopia</a:t>
            </a:r>
            <a:r>
              <a:rPr lang="en-US" sz="2700" dirty="0"/>
              <a:t>, Myopia and slow focal change. </a:t>
            </a:r>
          </a:p>
          <a:p>
            <a:pPr lvl="0" indent="0">
              <a:spcBef>
                <a:spcPts val="0"/>
              </a:spcBef>
              <a:buNone/>
            </a:pPr>
            <a:endParaRPr lang="en-US" dirty="0"/>
          </a:p>
          <a:p>
            <a:pPr indent="0">
              <a:spcBef>
                <a:spcPts val="0"/>
              </a:spcBef>
              <a:buNone/>
            </a:pPr>
            <a:r>
              <a:rPr lang="en-US" sz="2700" dirty="0"/>
              <a:t>After watching desired content people unintentionally end up continuously looking at useless content</a:t>
            </a:r>
          </a:p>
          <a:p>
            <a:pPr lvl="0" indent="0">
              <a:spcBef>
                <a:spcPts val="0"/>
              </a:spcBef>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p:txBody>
      </p:sp>
      <p:sp>
        <p:nvSpPr>
          <p:cNvPr id="120" name="Google Shape;1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Introduction to Project:</a:t>
            </a:r>
            <a:endParaRPr/>
          </a:p>
          <a:p>
            <a:pPr marL="0" lvl="0" indent="0" algn="l" rtl="0">
              <a:lnSpc>
                <a:spcPct val="90000"/>
              </a:lnSpc>
              <a:spcBef>
                <a:spcPts val="0"/>
              </a:spcBef>
              <a:spcAft>
                <a:spcPts val="0"/>
              </a:spcAft>
              <a:buSzPts val="1800"/>
              <a:buNone/>
            </a:pPr>
            <a:endParaRPr/>
          </a:p>
        </p:txBody>
      </p:sp>
      <p:sp>
        <p:nvSpPr>
          <p:cNvPr id="127" name="Google Shape;127;p17"/>
          <p:cNvSpPr txBox="1">
            <a:spLocks noGrp="1"/>
          </p:cNvSpPr>
          <p:nvPr>
            <p:ph type="body" idx="1"/>
          </p:nvPr>
        </p:nvSpPr>
        <p:spPr>
          <a:xfrm>
            <a:off x="838200" y="1045030"/>
            <a:ext cx="10515600" cy="5233850"/>
          </a:xfrm>
          <a:prstGeom prst="rect">
            <a:avLst/>
          </a:prstGeom>
          <a:noFill/>
          <a:ln>
            <a:noFill/>
          </a:ln>
        </p:spPr>
        <p:txBody>
          <a:bodyPr spcFirstLastPara="1" wrap="square" lIns="91425" tIns="45700" rIns="91425" bIns="45700" anchor="t" anchorCtr="0">
            <a:normAutofit fontScale="92500" lnSpcReduction="10000"/>
          </a:bodyPr>
          <a:lstStyle/>
          <a:p>
            <a:pPr lvl="0" indent="0">
              <a:spcBef>
                <a:spcPts val="0"/>
              </a:spcBef>
              <a:buNone/>
            </a:pPr>
            <a:r>
              <a:rPr lang="en-US" dirty="0"/>
              <a:t>	A cross platform background running application built using electron to smartly to control screen light to turn on/off based on whether his eyes are open or not. </a:t>
            </a:r>
          </a:p>
          <a:p>
            <a:pPr lvl="0" indent="0">
              <a:spcBef>
                <a:spcPts val="0"/>
              </a:spcBef>
              <a:buNone/>
            </a:pPr>
            <a:endParaRPr lang="en-US" dirty="0"/>
          </a:p>
          <a:p>
            <a:pPr lvl="0" indent="0">
              <a:spcBef>
                <a:spcPts val="0"/>
              </a:spcBef>
              <a:buNone/>
            </a:pPr>
            <a:r>
              <a:rPr lang="en-US" dirty="0"/>
              <a:t>	It is a useful to control the display light considering situations, it automatically turn off display light by detecting user eyes while the user will close his eyes, immediately turn on screen while he opens his eyes and keep the screen-on while no eyes are detected. </a:t>
            </a:r>
          </a:p>
          <a:p>
            <a:pPr lvl="0" indent="0">
              <a:spcBef>
                <a:spcPts val="0"/>
              </a:spcBef>
              <a:buNone/>
            </a:pPr>
            <a:r>
              <a:rPr lang="en-US" dirty="0"/>
              <a:t>It is ignores the casual blinks that are under 1.5 sec to avoid screen flickering</a:t>
            </a:r>
          </a:p>
          <a:p>
            <a:pPr lvl="0" indent="0">
              <a:spcBef>
                <a:spcPts val="0"/>
              </a:spcBef>
              <a:buNone/>
            </a:pPr>
            <a:endParaRPr lang="en-US" dirty="0"/>
          </a:p>
          <a:p>
            <a:pPr lvl="0" indent="0">
              <a:spcBef>
                <a:spcPts val="0"/>
              </a:spcBef>
              <a:buNone/>
            </a:pPr>
            <a:r>
              <a:rPr lang="en-US" dirty="0"/>
              <a:t>This counts total amount of time from your last blink and set notifications to display an alert message ,to remind that you haven’t close your eyes for long time, will give a pop up message while the user has not blinked in last 13 seconds to remind you to close your eyes for a while and protect your eyes</a:t>
            </a:r>
          </a:p>
        </p:txBody>
      </p:sp>
      <p:sp>
        <p:nvSpPr>
          <p:cNvPr id="128" name="Google Shape;128;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838200" y="185426"/>
            <a:ext cx="10515600" cy="1095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Problem Formulation:</a:t>
            </a:r>
            <a:endParaRPr/>
          </a:p>
        </p:txBody>
      </p:sp>
      <p:sp>
        <p:nvSpPr>
          <p:cNvPr id="134" name="Google Shape;134;p18"/>
          <p:cNvSpPr txBox="1">
            <a:spLocks noGrp="1"/>
          </p:cNvSpPr>
          <p:nvPr>
            <p:ph type="body" idx="1"/>
          </p:nvPr>
        </p:nvSpPr>
        <p:spPr>
          <a:xfrm>
            <a:off x="838201" y="1158925"/>
            <a:ext cx="6137366" cy="53310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Detecting blinks using facial landmarks and </a:t>
            </a:r>
            <a:r>
              <a:rPr lang="en-US" dirty="0" err="1"/>
              <a:t>OpenCV</a:t>
            </a:r>
            <a:r>
              <a:rPr lang="en-US" dirty="0"/>
              <a:t>:</a:t>
            </a:r>
          </a:p>
          <a:p>
            <a:pPr marL="0" lvl="0" indent="0">
              <a:spcBef>
                <a:spcPts val="0"/>
              </a:spcBef>
              <a:buNone/>
            </a:pPr>
            <a:endParaRPr lang="en-US" dirty="0"/>
          </a:p>
          <a:p>
            <a:pPr marL="0" lvl="0" indent="0">
              <a:spcBef>
                <a:spcPts val="0"/>
              </a:spcBef>
              <a:buNone/>
            </a:pPr>
            <a:r>
              <a:rPr lang="en-US" dirty="0"/>
              <a:t>	</a:t>
            </a:r>
            <a:r>
              <a:rPr lang="en-US" sz="2700" dirty="0"/>
              <a:t>Initialize face-detector </a:t>
            </a:r>
            <a:r>
              <a:rPr lang="en-US" sz="2700" dirty="0" err="1"/>
              <a:t>dlib</a:t>
            </a:r>
            <a:r>
              <a:rPr lang="en-US" sz="2700" dirty="0"/>
              <a:t> and facial landmark detector, </a:t>
            </a:r>
            <a:r>
              <a:rPr lang="en-US" sz="2700" dirty="0" err="1"/>
              <a:t>dlib</a:t>
            </a:r>
            <a:r>
              <a:rPr lang="en-US" sz="2700" dirty="0"/>
              <a:t> uses a pre-trained face detector</a:t>
            </a:r>
          </a:p>
          <a:p>
            <a:pPr marL="0" lvl="0" indent="0">
              <a:spcBef>
                <a:spcPts val="0"/>
              </a:spcBef>
              <a:buNone/>
            </a:pPr>
            <a:endParaRPr lang="en-US" sz="2700" dirty="0"/>
          </a:p>
          <a:p>
            <a:pPr marL="0" lvl="0" indent="0">
              <a:spcBef>
                <a:spcPts val="0"/>
              </a:spcBef>
              <a:buNone/>
            </a:pPr>
            <a:r>
              <a:rPr lang="en-US" sz="2700" dirty="0"/>
              <a:t>By this we can determine the starting and ending array of index values (x, y)-coordinates the left eye and right eye. </a:t>
            </a:r>
          </a:p>
          <a:p>
            <a:pPr marL="0" lvl="0" indent="0">
              <a:spcBef>
                <a:spcPts val="0"/>
              </a:spcBef>
              <a:buNone/>
            </a:pPr>
            <a:endParaRPr lang="en-US" dirty="0"/>
          </a:p>
          <a:p>
            <a:pPr marL="0" lvl="0" indent="0" algn="l" rtl="0">
              <a:lnSpc>
                <a:spcPct val="90000"/>
              </a:lnSpc>
              <a:spcBef>
                <a:spcPts val="0"/>
              </a:spcBef>
              <a:spcAft>
                <a:spcPts val="0"/>
              </a:spcAft>
              <a:buSzPts val="1800"/>
              <a:buNone/>
            </a:pPr>
            <a:endParaRPr dirty="0"/>
          </a:p>
        </p:txBody>
      </p:sp>
      <p:sp>
        <p:nvSpPr>
          <p:cNvPr id="135" name="Google Shape;1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a:t>
            </a:fld>
            <a:endParaRPr/>
          </a:p>
        </p:txBody>
      </p:sp>
      <p:sp>
        <p:nvSpPr>
          <p:cNvPr id="5" name="Google Shape;142;p19"/>
          <p:cNvSpPr txBox="1">
            <a:spLocks/>
          </p:cNvSpPr>
          <p:nvPr/>
        </p:nvSpPr>
        <p:spPr>
          <a:xfrm>
            <a:off x="6783977" y="931816"/>
            <a:ext cx="5408024" cy="5312229"/>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90000"/>
              </a:lnSpc>
              <a:spcBef>
                <a:spcPts val="0"/>
              </a:spcBef>
              <a:spcAft>
                <a:spcPts val="0"/>
              </a:spcAft>
              <a:buClr>
                <a:schemeClr val="dk1"/>
              </a:buClr>
              <a:buSzPts val="1800"/>
              <a:buFont typeface="Arial"/>
              <a:buNone/>
              <a:tabLst/>
              <a:defRPr/>
            </a:pPr>
            <a:endParaRPr kumimoji="0" lang="en-US" sz="2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 name="image3.jpeg"/>
          <p:cNvPicPr/>
          <p:nvPr/>
        </p:nvPicPr>
        <p:blipFill>
          <a:blip r:embed="rId3" cstate="print"/>
          <a:stretch>
            <a:fillRect/>
          </a:stretch>
        </p:blipFill>
        <p:spPr>
          <a:xfrm>
            <a:off x="6824870" y="1126434"/>
            <a:ext cx="4797287" cy="46117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463574" y="1089400"/>
            <a:ext cx="7129921" cy="50874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b="1" u="sng" dirty="0">
                <a:solidFill>
                  <a:schemeClr val="tx1"/>
                </a:solidFill>
              </a:rPr>
              <a:t>Face landmark detection to localize eyes:</a:t>
            </a:r>
          </a:p>
          <a:p>
            <a:pPr marL="0" lvl="0" indent="0">
              <a:spcBef>
                <a:spcPts val="0"/>
              </a:spcBef>
              <a:buNone/>
            </a:pPr>
            <a:endParaRPr lang="en-US" b="1" u="sng" dirty="0">
              <a:solidFill>
                <a:schemeClr val="tx1"/>
              </a:solidFill>
            </a:endParaRPr>
          </a:p>
          <a:p>
            <a:pPr marL="0" lvl="0" indent="0">
              <a:spcBef>
                <a:spcPts val="0"/>
              </a:spcBef>
              <a:buNone/>
            </a:pPr>
            <a:r>
              <a:rPr lang="en-US" dirty="0"/>
              <a:t>We calculate eye aspect ratio for each eye, that gives the distances between vertical eye landmark points to the distances between horizontal land-marking points</a:t>
            </a:r>
          </a:p>
          <a:p>
            <a:pPr marL="0" lvl="0" indent="0">
              <a:spcBef>
                <a:spcPts val="0"/>
              </a:spcBef>
              <a:buNone/>
            </a:pPr>
            <a:endParaRPr lang="en-US" dirty="0"/>
          </a:p>
          <a:p>
            <a:pPr marL="0" indent="0">
              <a:spcBef>
                <a:spcPts val="0"/>
              </a:spcBef>
              <a:buNone/>
            </a:pPr>
            <a:r>
              <a:rPr lang="en-US" dirty="0"/>
              <a:t>We represent it as 6 coordinates (x, y) it starts from the left most corner of the eye and move clockwise around the remaining regions</a:t>
            </a:r>
          </a:p>
          <a:p>
            <a:pPr marL="0" lvl="0" indent="0">
              <a:spcBef>
                <a:spcPts val="0"/>
              </a:spcBef>
              <a:buNone/>
            </a:pPr>
            <a:endParaRPr lang="en-US" b="1" u="sng" dirty="0">
              <a:solidFill>
                <a:schemeClr val="tx1"/>
              </a:solidFill>
            </a:endParaRPr>
          </a:p>
          <a:p>
            <a:pPr marL="0" lvl="0" indent="0">
              <a:spcBef>
                <a:spcPts val="0"/>
              </a:spcBef>
              <a:buNone/>
            </a:pPr>
            <a:endParaRPr lang="en-US" u="sng" dirty="0">
              <a:solidFill>
                <a:schemeClr val="tx1"/>
              </a:solidFill>
            </a:endParaRPr>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pic>
        <p:nvPicPr>
          <p:cNvPr id="5" name="image4.jpeg"/>
          <p:cNvPicPr/>
          <p:nvPr/>
        </p:nvPicPr>
        <p:blipFill>
          <a:blip r:embed="rId3" cstate="print"/>
          <a:stretch>
            <a:fillRect/>
          </a:stretch>
        </p:blipFill>
        <p:spPr>
          <a:xfrm>
            <a:off x="7911548" y="1616102"/>
            <a:ext cx="3941195" cy="30486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10890300" cy="5087400"/>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dirty="0"/>
              <a:t>The relation between the coordinates with respect to width and the height . Eye aspect ratio (EAR) formula:</a:t>
            </a:r>
          </a:p>
          <a:p>
            <a:pPr marL="0" indent="0">
              <a:spcBef>
                <a:spcPts val="0"/>
              </a:spcBef>
              <a:buNone/>
            </a:pPr>
            <a:endParaRPr lang="en-US" dirty="0"/>
          </a:p>
          <a:p>
            <a:pPr marL="0" indent="0">
              <a:spcBef>
                <a:spcPts val="0"/>
              </a:spcBef>
              <a:buNone/>
            </a:pPr>
            <a:endParaRPr lang="en-US" dirty="0"/>
          </a:p>
          <a:p>
            <a:pPr marL="0" lvl="0" indent="0">
              <a:spcBef>
                <a:spcPts val="0"/>
              </a:spcBef>
              <a:buNone/>
            </a:pPr>
            <a:endParaRPr lang="en-US" dirty="0"/>
          </a:p>
          <a:p>
            <a:pPr marL="0" indent="0">
              <a:spcBef>
                <a:spcPts val="0"/>
              </a:spcBef>
              <a:buNone/>
            </a:pPr>
            <a:endParaRPr lang="en-US" dirty="0"/>
          </a:p>
          <a:p>
            <a:pPr marL="0" indent="0">
              <a:spcBef>
                <a:spcPts val="0"/>
              </a:spcBef>
              <a:buNone/>
            </a:pPr>
            <a:r>
              <a:rPr lang="en-US" dirty="0"/>
              <a:t>||P2-P6||+||P3-P5|| → used to calculate distance between vertical eye landmarks </a:t>
            </a:r>
          </a:p>
          <a:p>
            <a:pPr marL="0" indent="0">
              <a:spcBef>
                <a:spcPts val="0"/>
              </a:spcBef>
              <a:buNone/>
            </a:pPr>
            <a:endParaRPr lang="en-US" dirty="0"/>
          </a:p>
          <a:p>
            <a:pPr marL="0" indent="0">
              <a:spcBef>
                <a:spcPts val="0"/>
              </a:spcBef>
              <a:buNone/>
            </a:pPr>
            <a:r>
              <a:rPr lang="en-US" dirty="0"/>
              <a:t>2||P1-P4|| → used to calculate distance between horizontal eye landmarks</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lvl="0" indent="0">
              <a:spcBef>
                <a:spcPts val="0"/>
              </a:spcBef>
              <a:buNone/>
            </a:pPr>
            <a:endParaRPr lang="en-US"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7</a:t>
            </a:fld>
            <a:endParaRPr/>
          </a:p>
        </p:txBody>
      </p:sp>
      <p:pic>
        <p:nvPicPr>
          <p:cNvPr id="5" name="image5.png"/>
          <p:cNvPicPr/>
          <p:nvPr/>
        </p:nvPicPr>
        <p:blipFill>
          <a:blip r:embed="rId3" cstate="print"/>
          <a:stretch>
            <a:fillRect/>
          </a:stretch>
        </p:blipFill>
        <p:spPr>
          <a:xfrm>
            <a:off x="2676939" y="2385390"/>
            <a:ext cx="3738438" cy="768627"/>
          </a:xfrm>
          <a:prstGeom prst="rect">
            <a:avLst/>
          </a:prstGeom>
        </p:spPr>
      </p:pic>
      <p:pic>
        <p:nvPicPr>
          <p:cNvPr id="6" name="image4.jpeg"/>
          <p:cNvPicPr/>
          <p:nvPr/>
        </p:nvPicPr>
        <p:blipFill>
          <a:blip r:embed="rId4" cstate="print"/>
          <a:stretch>
            <a:fillRect/>
          </a:stretch>
        </p:blipFill>
        <p:spPr>
          <a:xfrm>
            <a:off x="9197008" y="1815547"/>
            <a:ext cx="2178656" cy="16035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09"/>
            <a:ext cx="10890300" cy="5307407"/>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dirty="0"/>
              <a:t>EAR is approximately constant while the eye is open, and goes down to zero when a blink take place.</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                                                                  </a:t>
            </a:r>
            <a:r>
              <a:rPr lang="en-US" dirty="0">
                <a:sym typeface="Wingdings" pitchFamily="2" charset="2"/>
              </a:rPr>
              <a:t>       </a:t>
            </a:r>
          </a:p>
          <a:p>
            <a:pPr marL="0" indent="0">
              <a:spcBef>
                <a:spcPts val="0"/>
              </a:spcBef>
              <a:buNone/>
            </a:pPr>
            <a:endParaRPr lang="en-US" dirty="0">
              <a:sym typeface="Wingdings" pitchFamily="2" charset="2"/>
            </a:endParaRPr>
          </a:p>
          <a:p>
            <a:pPr marL="0" indent="0">
              <a:spcBef>
                <a:spcPts val="0"/>
              </a:spcBef>
              <a:buNone/>
            </a:pPr>
            <a:r>
              <a:rPr lang="en-US" dirty="0"/>
              <a:t>The graph shows EAR is constant (if the person keep his eyes </a:t>
            </a:r>
            <a:r>
              <a:rPr lang="en-US" dirty="0" err="1"/>
              <a:t>opoen</a:t>
            </a:r>
            <a:r>
              <a:rPr lang="en-US" dirty="0"/>
              <a:t>), Then drops near to zero and increases again, This indicate a blink has completed.</a:t>
            </a:r>
          </a:p>
          <a:p>
            <a:pPr marL="0" indent="0">
              <a:spcBef>
                <a:spcPts val="0"/>
              </a:spcBef>
              <a:buNone/>
            </a:pPr>
            <a:endParaRPr lang="en-US" dirty="0">
              <a:sym typeface="Wingdings" pitchFamily="2" charset="2"/>
            </a:endParaRPr>
          </a:p>
          <a:p>
            <a:pPr marL="0" indent="0">
              <a:spcBef>
                <a:spcPts val="0"/>
              </a:spcBef>
              <a:buNone/>
            </a:pPr>
            <a:endParaRPr lang="en-US" dirty="0">
              <a:sym typeface="Wingdings" pitchFamily="2" charset="2"/>
            </a:endParaRPr>
          </a:p>
          <a:p>
            <a:pPr marL="0" indent="0">
              <a:spcBef>
                <a:spcPts val="0"/>
              </a:spcBef>
              <a:buNone/>
            </a:pPr>
            <a:endParaRPr lang="en-US" dirty="0"/>
          </a:p>
          <a:p>
            <a:pPr mar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8</a:t>
            </a:fld>
            <a:endParaRPr/>
          </a:p>
        </p:txBody>
      </p:sp>
      <p:pic>
        <p:nvPicPr>
          <p:cNvPr id="5" name="image4.jpeg"/>
          <p:cNvPicPr/>
          <p:nvPr/>
        </p:nvPicPr>
        <p:blipFill>
          <a:blip r:embed="rId3" cstate="print"/>
          <a:stretch>
            <a:fillRect/>
          </a:stretch>
        </p:blipFill>
        <p:spPr>
          <a:xfrm>
            <a:off x="2266123" y="2067338"/>
            <a:ext cx="3167270" cy="1828800"/>
          </a:xfrm>
          <a:prstGeom prst="rect">
            <a:avLst/>
          </a:prstGeom>
        </p:spPr>
      </p:pic>
      <p:pic>
        <p:nvPicPr>
          <p:cNvPr id="6" name="image6.jpeg"/>
          <p:cNvPicPr/>
          <p:nvPr/>
        </p:nvPicPr>
        <p:blipFill>
          <a:blip r:embed="rId4" cstate="print"/>
          <a:stretch>
            <a:fillRect/>
          </a:stretch>
        </p:blipFill>
        <p:spPr>
          <a:xfrm>
            <a:off x="7050158" y="2001078"/>
            <a:ext cx="3154017" cy="1908312"/>
          </a:xfrm>
          <a:prstGeom prst="rect">
            <a:avLst/>
          </a:prstGeom>
        </p:spPr>
      </p:pic>
      <p:pic>
        <p:nvPicPr>
          <p:cNvPr id="7" name="image7.jpeg"/>
          <p:cNvPicPr/>
          <p:nvPr/>
        </p:nvPicPr>
        <p:blipFill>
          <a:blip r:embed="rId5" cstate="print"/>
          <a:stretch>
            <a:fillRect/>
          </a:stretch>
        </p:blipFill>
        <p:spPr>
          <a:xfrm>
            <a:off x="1842053" y="5100098"/>
            <a:ext cx="8468138" cy="15723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6250861" cy="5087400"/>
          </a:xfrm>
          <a:prstGeom prst="rect">
            <a:avLst/>
          </a:prstGeom>
          <a:noFill/>
          <a:ln>
            <a:noFill/>
          </a:ln>
        </p:spPr>
        <p:txBody>
          <a:bodyPr spcFirstLastPara="1" wrap="square" lIns="91425" tIns="45700" rIns="91425" bIns="45700" anchor="t" anchorCtr="0">
            <a:normAutofit fontScale="92500"/>
          </a:bodyPr>
          <a:lstStyle/>
          <a:p>
            <a:pPr marL="0" indent="0">
              <a:spcBef>
                <a:spcPts val="0"/>
              </a:spcBef>
              <a:buNone/>
            </a:pPr>
            <a:endParaRPr lang="en-US" dirty="0"/>
          </a:p>
          <a:p>
            <a:pPr marL="0" indent="0">
              <a:spcBef>
                <a:spcPts val="0"/>
              </a:spcBef>
              <a:buNone/>
            </a:pPr>
            <a:r>
              <a:rPr lang="en-US" b="1" dirty="0"/>
              <a:t>Display light control with respect to blink detection:</a:t>
            </a:r>
          </a:p>
          <a:p>
            <a:pPr marL="0" indent="0">
              <a:spcBef>
                <a:spcPts val="0"/>
              </a:spcBef>
              <a:buNone/>
            </a:pPr>
            <a:endParaRPr lang="en-US" b="1" dirty="0"/>
          </a:p>
          <a:p>
            <a:pPr marL="0" indent="0">
              <a:spcBef>
                <a:spcPts val="0"/>
              </a:spcBef>
              <a:buNone/>
            </a:pPr>
            <a:r>
              <a:rPr lang="en-US" dirty="0"/>
              <a:t>  A background application useful to control the display light considering conditions:</a:t>
            </a:r>
          </a:p>
          <a:p>
            <a:pPr marL="0" indent="0">
              <a:spcBef>
                <a:spcPts val="0"/>
              </a:spcBef>
              <a:buNone/>
            </a:pPr>
            <a:endParaRPr lang="en-US" dirty="0"/>
          </a:p>
          <a:p>
            <a:pPr marL="0" indent="0">
              <a:spcBef>
                <a:spcPts val="0"/>
              </a:spcBef>
              <a:buNone/>
            </a:pPr>
            <a:r>
              <a:rPr lang="en-US" dirty="0"/>
              <a:t>It automatically turn off display light by detecting user eyes while the user will close his eyes, immediately turn on- screen while he opens his eyes </a:t>
            </a:r>
          </a:p>
          <a:p>
            <a:pPr marL="0" indent="0">
              <a:spcBef>
                <a:spcPts val="0"/>
              </a:spcBef>
              <a:buNone/>
            </a:pPr>
            <a:endParaRPr lang="en-US" dirty="0"/>
          </a:p>
          <a:p>
            <a:pPr marL="0" indent="0">
              <a:spcBef>
                <a:spcPts val="0"/>
              </a:spcBef>
              <a:buNone/>
            </a:pPr>
            <a:r>
              <a:rPr lang="en-US" dirty="0"/>
              <a:t>keep the screen-on while no eyes are detected.</a:t>
            </a:r>
          </a:p>
          <a:p>
            <a:pPr mar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7940040" y="6217013"/>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200"/>
              <a:buFont typeface="Arial"/>
              <a:buNone/>
            </a:pPr>
            <a:r>
              <a:rPr lang="en-US" dirty="0">
                <a:solidFill>
                  <a:schemeClr val="tx1"/>
                </a:solidFill>
              </a:rPr>
              <a:t>       </a:t>
            </a:r>
            <a:r>
              <a:rPr lang="en-US" sz="2000" dirty="0">
                <a:solidFill>
                  <a:schemeClr val="tx1"/>
                </a:solidFill>
              </a:rPr>
              <a:t>Before and After Blink</a:t>
            </a:r>
            <a:endParaRPr sz="2000">
              <a:solidFill>
                <a:schemeClr val="tx1"/>
              </a:solidFill>
            </a:endParaRPr>
          </a:p>
        </p:txBody>
      </p:sp>
      <p:pic>
        <p:nvPicPr>
          <p:cNvPr id="8" name="Picture 2" descr="C:\Users\Administrator\Desktop\Screenshot (48).png"/>
          <p:cNvPicPr>
            <a:picLocks noChangeAspect="1" noChangeArrowheads="1"/>
          </p:cNvPicPr>
          <p:nvPr/>
        </p:nvPicPr>
        <p:blipFill>
          <a:blip r:embed="rId3"/>
          <a:srcRect/>
          <a:stretch>
            <a:fillRect/>
          </a:stretch>
        </p:blipFill>
        <p:spPr bwMode="auto">
          <a:xfrm>
            <a:off x="7188358" y="717132"/>
            <a:ext cx="4161182" cy="2436261"/>
          </a:xfrm>
          <a:prstGeom prst="rect">
            <a:avLst/>
          </a:prstGeom>
          <a:noFill/>
        </p:spPr>
      </p:pic>
      <p:pic>
        <p:nvPicPr>
          <p:cNvPr id="1029" name="Picture 5" descr="C:\Users\Administrator\Desktop\prj edit\final\Screenshot (52).png"/>
          <p:cNvPicPr>
            <a:picLocks noChangeAspect="1" noChangeArrowheads="1"/>
          </p:cNvPicPr>
          <p:nvPr/>
        </p:nvPicPr>
        <p:blipFill>
          <a:blip r:embed="rId4"/>
          <a:srcRect/>
          <a:stretch>
            <a:fillRect/>
          </a:stretch>
        </p:blipFill>
        <p:spPr bwMode="auto">
          <a:xfrm>
            <a:off x="7197446" y="3361361"/>
            <a:ext cx="4161185" cy="2448052"/>
          </a:xfrm>
          <a:prstGeom prst="rect">
            <a:avLst/>
          </a:prstGeom>
          <a:noFill/>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3840</TotalTime>
  <Words>1626</Words>
  <Application>Microsoft Office PowerPoint</Application>
  <PresentationFormat>Widescreen</PresentationFormat>
  <Paragraphs>234</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Arial</vt:lpstr>
      <vt:lpstr>Raleway Thin</vt:lpstr>
      <vt:lpstr>Times New Roman</vt:lpstr>
      <vt:lpstr>Arial Black</vt:lpstr>
      <vt:lpstr>1_Office Theme</vt:lpstr>
      <vt:lpstr>PowerPoint Presentation</vt:lpstr>
      <vt:lpstr>Outline</vt:lpstr>
      <vt:lpstr>Introduction to Project:</vt:lpstr>
      <vt:lpstr>Introduction to Project: </vt:lpstr>
      <vt:lpstr>Problem Formulation:</vt:lpstr>
      <vt:lpstr>Problem Formulation: </vt:lpstr>
      <vt:lpstr>Problem Formulation: </vt:lpstr>
      <vt:lpstr>Problem Formulation: </vt:lpstr>
      <vt:lpstr>Problem Formulation: </vt:lpstr>
      <vt:lpstr>Problem Formulation: </vt:lpstr>
      <vt:lpstr>Problem Formulation: </vt:lpstr>
      <vt:lpstr>Objectives:</vt:lpstr>
      <vt:lpstr>Methodology used:</vt:lpstr>
      <vt:lpstr>Methodology used:</vt:lpstr>
      <vt:lpstr>Methodology used: </vt:lpstr>
      <vt:lpstr>Results and Outputs:</vt:lpstr>
      <vt:lpstr>Results and Outputs:</vt:lpstr>
      <vt:lpstr>Results and Outputs:</vt:lpstr>
      <vt:lpstr>Conclusion: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Bhagath Reddy</cp:lastModifiedBy>
  <cp:revision>67</cp:revision>
  <dcterms:modified xsi:type="dcterms:W3CDTF">2022-02-15T19:26:20Z</dcterms:modified>
</cp:coreProperties>
</file>